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81" d="100"/>
          <a:sy n="81" d="100"/>
        </p:scale>
        <p:origin x="75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5/16/2024</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99445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5/16/2024</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34790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5/16/2024</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181499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5/16/2024</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34952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5/16/2024</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48844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5/16/2024</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41301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5/16/2024</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77408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5/16/2024</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5846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5/16/2024</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6479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5/16/2024</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13171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5/16/2024</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022256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5/16/2024</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1364172495"/>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68" r:id="rId6"/>
    <p:sldLayoutId id="2147483764" r:id="rId7"/>
    <p:sldLayoutId id="2147483765" r:id="rId8"/>
    <p:sldLayoutId id="2147483766" r:id="rId9"/>
    <p:sldLayoutId id="2147483767" r:id="rId10"/>
    <p:sldLayoutId id="214748376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www.researchgate.net/publication/349532261_Data-driven_optimization_for_last-mile_delivery" TargetMode="External"/><Relationship Id="rId2" Type="http://schemas.openxmlformats.org/officeDocument/2006/relationships/hyperlink" Target="https://www.researchgate.net/publication/346641181_On-Time_Last-Mile_Delivery_Order_Assignment_with_Travel-Time_Predictors" TargetMode="External"/><Relationship Id="rId1" Type="http://schemas.openxmlformats.org/officeDocument/2006/relationships/slideLayout" Target="../slideLayouts/slideLayout7.xml"/><Relationship Id="rId6" Type="http://schemas.openxmlformats.org/officeDocument/2006/relationships/hyperlink" Target="https://www.researchgate.net/publication/355820716_Optimisation_of_takeaway_delivery_routes_considering_the_mutual_satisfactions_of_merchants_and_customers" TargetMode="External"/><Relationship Id="rId5" Type="http://schemas.openxmlformats.org/officeDocument/2006/relationships/hyperlink" Target="https://www.jatit.org/volumes/Vol95No2/14Vol95No2.pdf" TargetMode="External"/><Relationship Id="rId4" Type="http://schemas.openxmlformats.org/officeDocument/2006/relationships/hyperlink" Target="https://www.researchgate.net/publication/361363054_Factor_Analysis_on_Online_Food_Delivery_Service_in_the_New_Norma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up of a yellow clock">
            <a:extLst>
              <a:ext uri="{FF2B5EF4-FFF2-40B4-BE49-F238E27FC236}">
                <a16:creationId xmlns:a16="http://schemas.microsoft.com/office/drawing/2014/main" id="{55CBC3D4-A4D2-471A-04E4-86B05E9EF502}"/>
              </a:ext>
            </a:extLst>
          </p:cNvPr>
          <p:cNvPicPr>
            <a:picLocks noChangeAspect="1"/>
          </p:cNvPicPr>
          <p:nvPr/>
        </p:nvPicPr>
        <p:blipFill rotWithShape="1">
          <a:blip r:embed="rId2"/>
          <a:srcRect r="8676"/>
          <a:stretch/>
        </p:blipFill>
        <p:spPr>
          <a:xfrm>
            <a:off x="3523488" y="10"/>
            <a:ext cx="8668512" cy="6857990"/>
          </a:xfrm>
          <a:prstGeom prst="rect">
            <a:avLst/>
          </a:prstGeom>
        </p:spPr>
      </p:pic>
      <p:sp>
        <p:nvSpPr>
          <p:cNvPr id="35" name="Rectangle 34">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7A1ECE6-7A92-C11E-4610-2BF09E6E0FA0}"/>
              </a:ext>
            </a:extLst>
          </p:cNvPr>
          <p:cNvSpPr>
            <a:spLocks noGrp="1"/>
          </p:cNvSpPr>
          <p:nvPr>
            <p:ph type="ctrTitle"/>
          </p:nvPr>
        </p:nvSpPr>
        <p:spPr>
          <a:xfrm>
            <a:off x="477981" y="1122363"/>
            <a:ext cx="4023360" cy="3204134"/>
          </a:xfrm>
        </p:spPr>
        <p:txBody>
          <a:bodyPr anchor="b">
            <a:normAutofit/>
          </a:bodyPr>
          <a:lstStyle/>
          <a:p>
            <a:r>
              <a:rPr lang="en-IN" sz="4800" dirty="0">
                <a:latin typeface="Algerian" panose="04020705040A02060702" pitchFamily="82" charset="0"/>
              </a:rPr>
              <a:t>TITLE: DELIVER ON TIME</a:t>
            </a:r>
          </a:p>
        </p:txBody>
      </p:sp>
      <p:sp>
        <p:nvSpPr>
          <p:cNvPr id="3" name="Subtitle 2">
            <a:extLst>
              <a:ext uri="{FF2B5EF4-FFF2-40B4-BE49-F238E27FC236}">
                <a16:creationId xmlns:a16="http://schemas.microsoft.com/office/drawing/2014/main" id="{86FD6745-7947-553E-A01A-E88E50340D4E}"/>
              </a:ext>
            </a:extLst>
          </p:cNvPr>
          <p:cNvSpPr>
            <a:spLocks noGrp="1"/>
          </p:cNvSpPr>
          <p:nvPr>
            <p:ph type="subTitle" idx="1"/>
          </p:nvPr>
        </p:nvSpPr>
        <p:spPr>
          <a:xfrm>
            <a:off x="477981" y="4676872"/>
            <a:ext cx="5793611" cy="2794486"/>
          </a:xfrm>
        </p:spPr>
        <p:txBody>
          <a:bodyPr>
            <a:normAutofit/>
          </a:bodyPr>
          <a:lstStyle/>
          <a:p>
            <a:pPr>
              <a:lnSpc>
                <a:spcPct val="100000"/>
              </a:lnSpc>
            </a:pPr>
            <a:r>
              <a:rPr lang="en-IN" sz="1700" dirty="0">
                <a:latin typeface="Times New Roman" panose="02020603050405020304" pitchFamily="18" charset="0"/>
                <a:cs typeface="Times New Roman" panose="02020603050405020304" pitchFamily="18" charset="0"/>
              </a:rPr>
              <a:t>Presented By:-</a:t>
            </a:r>
          </a:p>
          <a:p>
            <a:pPr>
              <a:lnSpc>
                <a:spcPct val="100000"/>
              </a:lnSpc>
            </a:pPr>
            <a:r>
              <a:rPr lang="en-IN" sz="1700" dirty="0">
                <a:latin typeface="Times New Roman" panose="02020603050405020304" pitchFamily="18" charset="0"/>
                <a:cs typeface="Times New Roman" panose="02020603050405020304" pitchFamily="18" charset="0"/>
              </a:rPr>
              <a:t>     K. Harshitha- 160122737010</a:t>
            </a:r>
          </a:p>
          <a:p>
            <a:pPr>
              <a:lnSpc>
                <a:spcPct val="100000"/>
              </a:lnSpc>
            </a:pPr>
            <a:r>
              <a:rPr lang="en-IN" sz="1700" dirty="0">
                <a:latin typeface="Times New Roman" panose="02020603050405020304" pitchFamily="18" charset="0"/>
                <a:cs typeface="Times New Roman" panose="02020603050405020304" pitchFamily="18" charset="0"/>
              </a:rPr>
              <a:t>     M. Shivani- 160122737012</a:t>
            </a:r>
          </a:p>
          <a:p>
            <a:pPr>
              <a:lnSpc>
                <a:spcPct val="100000"/>
              </a:lnSpc>
            </a:pPr>
            <a:r>
              <a:rPr lang="en-IN" sz="1700" dirty="0">
                <a:latin typeface="Times New Roman" panose="02020603050405020304" pitchFamily="18" charset="0"/>
                <a:cs typeface="Times New Roman" panose="02020603050405020304" pitchFamily="18" charset="0"/>
              </a:rPr>
              <a:t>Course: Information Technology H1</a:t>
            </a:r>
          </a:p>
          <a:p>
            <a:pPr>
              <a:lnSpc>
                <a:spcPct val="100000"/>
              </a:lnSpc>
            </a:pPr>
            <a:r>
              <a:rPr lang="en-IN" sz="1700" dirty="0">
                <a:latin typeface="Times New Roman" panose="02020603050405020304" pitchFamily="18" charset="0"/>
                <a:cs typeface="Times New Roman" panose="02020603050405020304" pitchFamily="18" charset="0"/>
              </a:rPr>
              <a:t>DATA ANALYSIS AND VISUALIZATION-22ADE01</a:t>
            </a:r>
          </a:p>
        </p:txBody>
      </p:sp>
      <p:sp>
        <p:nvSpPr>
          <p:cNvPr id="36" name="Rectangle 3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325324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2000"/>
                                  </p:stCondLst>
                                  <p:iterate type="lt">
                                    <p:tmPct val="10000"/>
                                  </p:iterate>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400"/>
                                        <p:tgtEl>
                                          <p:spTgt spid="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2000"/>
                                  </p:stCondLst>
                                  <p:iterate type="lt">
                                    <p:tmPct val="10000"/>
                                  </p:iterate>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4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1CCB27-DE5A-713E-99F9-8EDB45673C6A}"/>
              </a:ext>
            </a:extLst>
          </p:cNvPr>
          <p:cNvSpPr txBox="1"/>
          <p:nvPr/>
        </p:nvSpPr>
        <p:spPr>
          <a:xfrm>
            <a:off x="740464" y="387626"/>
            <a:ext cx="5252831"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RESULT ANALYSIS:</a:t>
            </a:r>
            <a:endParaRPr lang="en-IN" dirty="0"/>
          </a:p>
        </p:txBody>
      </p:sp>
      <p:pic>
        <p:nvPicPr>
          <p:cNvPr id="5" name="Picture 4">
            <a:extLst>
              <a:ext uri="{FF2B5EF4-FFF2-40B4-BE49-F238E27FC236}">
                <a16:creationId xmlns:a16="http://schemas.microsoft.com/office/drawing/2014/main" id="{BBFC1B8D-FCDC-2015-E363-331FBD9CD7D9}"/>
              </a:ext>
            </a:extLst>
          </p:cNvPr>
          <p:cNvPicPr>
            <a:picLocks noChangeAspect="1"/>
          </p:cNvPicPr>
          <p:nvPr/>
        </p:nvPicPr>
        <p:blipFill>
          <a:blip r:embed="rId2"/>
          <a:stretch>
            <a:fillRect/>
          </a:stretch>
        </p:blipFill>
        <p:spPr>
          <a:xfrm>
            <a:off x="904463" y="1304525"/>
            <a:ext cx="6929211" cy="3157843"/>
          </a:xfrm>
          <a:prstGeom prst="rect">
            <a:avLst/>
          </a:prstGeom>
        </p:spPr>
      </p:pic>
      <p:sp>
        <p:nvSpPr>
          <p:cNvPr id="8" name="TextBox 7">
            <a:extLst>
              <a:ext uri="{FF2B5EF4-FFF2-40B4-BE49-F238E27FC236}">
                <a16:creationId xmlns:a16="http://schemas.microsoft.com/office/drawing/2014/main" id="{DEFB0D69-8880-CF9A-A126-4E3C37DA23EB}"/>
              </a:ext>
            </a:extLst>
          </p:cNvPr>
          <p:cNvSpPr txBox="1"/>
          <p:nvPr/>
        </p:nvSpPr>
        <p:spPr>
          <a:xfrm>
            <a:off x="501500" y="4609826"/>
            <a:ext cx="11509512" cy="2087303"/>
          </a:xfrm>
          <a:prstGeom prst="rect">
            <a:avLst/>
          </a:prstGeom>
          <a:noFill/>
        </p:spPr>
        <p:txBody>
          <a:bodyPr wrap="square">
            <a:spAutoFit/>
          </a:bodyPr>
          <a:lstStyle/>
          <a:p>
            <a:pPr marR="735330">
              <a:lnSpc>
                <a:spcPct val="147000"/>
              </a:lnSpc>
            </a:pPr>
            <a:r>
              <a:rPr lang="en-US" dirty="0">
                <a:effectLst/>
                <a:latin typeface="Times New Roman" panose="02020603050405020304" pitchFamily="18" charset="0"/>
                <a:ea typeface="Calibri" panose="020F0502020204030204" pitchFamily="34" charset="0"/>
                <a:cs typeface="Times New Roman" panose="02020603050405020304" pitchFamily="18" charset="0"/>
              </a:rPr>
              <a:t>Scatter plots visually examine the relationship between continuous variables like '</a:t>
            </a:r>
            <a:r>
              <a:rPr lang="en-US" dirty="0" err="1">
                <a:effectLst/>
                <a:latin typeface="Times New Roman" panose="02020603050405020304" pitchFamily="18" charset="0"/>
                <a:ea typeface="Calibri" panose="020F0502020204030204" pitchFamily="34" charset="0"/>
                <a:cs typeface="Times New Roman" panose="02020603050405020304" pitchFamily="18" charset="0"/>
              </a:rPr>
              <a:t>Delivery_person_Age</a:t>
            </a:r>
            <a:r>
              <a:rPr lang="en-US"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US" dirty="0" err="1">
                <a:effectLst/>
                <a:latin typeface="Times New Roman" panose="02020603050405020304" pitchFamily="18" charset="0"/>
                <a:ea typeface="Calibri" panose="020F0502020204030204" pitchFamily="34" charset="0"/>
                <a:cs typeface="Times New Roman" panose="02020603050405020304" pitchFamily="18" charset="0"/>
              </a:rPr>
              <a:t>Time_taken</a:t>
            </a:r>
            <a:r>
              <a:rPr lang="en-US" dirty="0">
                <a:effectLst/>
                <a:latin typeface="Times New Roman" panose="02020603050405020304" pitchFamily="18" charset="0"/>
                <a:ea typeface="Calibri" panose="020F0502020204030204" pitchFamily="34" charset="0"/>
                <a:cs typeface="Times New Roman" panose="02020603050405020304" pitchFamily="18" charset="0"/>
              </a:rPr>
              <a:t>'. They provide insights into trends and patterns, while categorical attributes like '</a:t>
            </a:r>
            <a:r>
              <a:rPr lang="en-US" dirty="0" err="1">
                <a:effectLst/>
                <a:latin typeface="Times New Roman" panose="02020603050405020304" pitchFamily="18" charset="0"/>
                <a:ea typeface="Calibri" panose="020F0502020204030204" pitchFamily="34" charset="0"/>
                <a:cs typeface="Times New Roman" panose="02020603050405020304" pitchFamily="18" charset="0"/>
              </a:rPr>
              <a:t>Weather_conditions</a:t>
            </a:r>
            <a:r>
              <a:rPr lang="en-US" dirty="0">
                <a:effectLst/>
                <a:latin typeface="Times New Roman" panose="02020603050405020304" pitchFamily="18" charset="0"/>
                <a:ea typeface="Calibri" panose="020F0502020204030204" pitchFamily="34" charset="0"/>
                <a:cs typeface="Times New Roman" panose="02020603050405020304" pitchFamily="18" charset="0"/>
              </a:rPr>
              <a:t>' are also included for comparison, despite scatter plots being less suited for categorical data. This aids in understanding relationships between variables, aiding hypothesis generation and feature selection for further analysis.</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36246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3A5CF4-B5DB-CDB7-74C4-48DF434E9423}"/>
              </a:ext>
            </a:extLst>
          </p:cNvPr>
          <p:cNvSpPr txBox="1"/>
          <p:nvPr/>
        </p:nvSpPr>
        <p:spPr>
          <a:xfrm>
            <a:off x="813063" y="296100"/>
            <a:ext cx="6094428" cy="769441"/>
          </a:xfrm>
          <a:prstGeom prst="rect">
            <a:avLst/>
          </a:prstGeom>
          <a:noFill/>
        </p:spPr>
        <p:txBody>
          <a:bodyPr wrap="square">
            <a:spAutoFit/>
          </a:bodyPr>
          <a:lstStyle/>
          <a:p>
            <a:r>
              <a:rPr lang="en-IN" sz="4400" dirty="0">
                <a:latin typeface="Times New Roman" panose="02020603050405020304" pitchFamily="18" charset="0"/>
                <a:cs typeface="Times New Roman" panose="02020603050405020304" pitchFamily="18" charset="0"/>
              </a:rPr>
              <a:t>RESULT ANALYSIS:</a:t>
            </a:r>
          </a:p>
        </p:txBody>
      </p:sp>
      <p:pic>
        <p:nvPicPr>
          <p:cNvPr id="4" name="Picture 3">
            <a:extLst>
              <a:ext uri="{FF2B5EF4-FFF2-40B4-BE49-F238E27FC236}">
                <a16:creationId xmlns:a16="http://schemas.microsoft.com/office/drawing/2014/main" id="{03068D56-1E91-11E1-AC18-0D219F123336}"/>
              </a:ext>
            </a:extLst>
          </p:cNvPr>
          <p:cNvPicPr>
            <a:picLocks noChangeAspect="1"/>
          </p:cNvPicPr>
          <p:nvPr/>
        </p:nvPicPr>
        <p:blipFill>
          <a:blip r:embed="rId2"/>
          <a:stretch>
            <a:fillRect/>
          </a:stretch>
        </p:blipFill>
        <p:spPr>
          <a:xfrm>
            <a:off x="838201" y="1263192"/>
            <a:ext cx="5919929" cy="4656841"/>
          </a:xfrm>
          <a:prstGeom prst="rect">
            <a:avLst/>
          </a:prstGeom>
        </p:spPr>
      </p:pic>
      <p:sp>
        <p:nvSpPr>
          <p:cNvPr id="5" name="TextBox 4">
            <a:extLst>
              <a:ext uri="{FF2B5EF4-FFF2-40B4-BE49-F238E27FC236}">
                <a16:creationId xmlns:a16="http://schemas.microsoft.com/office/drawing/2014/main" id="{5B55061D-8286-3B72-342E-103249231239}"/>
              </a:ext>
            </a:extLst>
          </p:cNvPr>
          <p:cNvSpPr txBox="1"/>
          <p:nvPr/>
        </p:nvSpPr>
        <p:spPr>
          <a:xfrm>
            <a:off x="7032398" y="1809948"/>
            <a:ext cx="4534292" cy="2585323"/>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A correlation matrix quantifies linear relationships between numerical variables like '</a:t>
            </a:r>
            <a:r>
              <a:rPr lang="en-US" dirty="0" err="1">
                <a:latin typeface="Times New Roman" panose="02020603050405020304" pitchFamily="18" charset="0"/>
                <a:cs typeface="Times New Roman" panose="02020603050405020304" pitchFamily="18" charset="0"/>
              </a:rPr>
              <a:t>Delivery_person_Age</a:t>
            </a:r>
            <a:r>
              <a:rPr lang="en-US" dirty="0">
                <a:latin typeface="Times New Roman" panose="02020603050405020304" pitchFamily="18" charset="0"/>
                <a:cs typeface="Times New Roman" panose="02020603050405020304" pitchFamily="18" charset="0"/>
              </a:rPr>
              <a:t>' and '</a:t>
            </a:r>
            <a:r>
              <a:rPr lang="en-US" dirty="0" err="1">
                <a:latin typeface="Times New Roman" panose="02020603050405020304" pitchFamily="18" charset="0"/>
                <a:cs typeface="Times New Roman" panose="02020603050405020304" pitchFamily="18" charset="0"/>
              </a:rPr>
              <a:t>Time_taken</a:t>
            </a:r>
            <a:r>
              <a:rPr lang="en-US" dirty="0">
                <a:latin typeface="Times New Roman" panose="02020603050405020304" pitchFamily="18" charset="0"/>
                <a:cs typeface="Times New Roman" panose="02020603050405020304" pitchFamily="18" charset="0"/>
              </a:rPr>
              <a:t>'. Visualized through a heatmap, it highlights strong correlations as high positive or negative coefficients. This tool helps identify multicollinearity issues and informs feature selection, enhancing predictive model interpretability and refinement.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3498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980AF9-6C5A-B514-48CA-1B83EAE98E97}"/>
              </a:ext>
            </a:extLst>
          </p:cNvPr>
          <p:cNvSpPr txBox="1"/>
          <p:nvPr/>
        </p:nvSpPr>
        <p:spPr>
          <a:xfrm>
            <a:off x="584462" y="509048"/>
            <a:ext cx="10558020" cy="707886"/>
          </a:xfrm>
          <a:prstGeom prst="rect">
            <a:avLst/>
          </a:prstGeom>
          <a:noFill/>
        </p:spPr>
        <p:txBody>
          <a:bodyPr wrap="square" rtlCol="0">
            <a:spAutoFit/>
          </a:bodyPr>
          <a:lstStyle/>
          <a:p>
            <a:r>
              <a:rPr lang="en-IN" sz="4000">
                <a:latin typeface="Times New Roman" panose="02020603050405020304" pitchFamily="18" charset="0"/>
                <a:cs typeface="Times New Roman" panose="02020603050405020304" pitchFamily="18" charset="0"/>
              </a:rPr>
              <a:t> CONCLUSION:</a:t>
            </a:r>
            <a:endParaRPr lang="en-IN" sz="4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87BDFBB-3080-D36E-507D-2499960A5701}"/>
              </a:ext>
            </a:extLst>
          </p:cNvPr>
          <p:cNvSpPr txBox="1"/>
          <p:nvPr/>
        </p:nvSpPr>
        <p:spPr>
          <a:xfrm>
            <a:off x="659876" y="1203075"/>
            <a:ext cx="9345106" cy="4893647"/>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Based on the correlation matrix analysis, the conclusions emerge regarding the relationships between various attributes and delivery time:</a:t>
            </a:r>
          </a:p>
          <a:p>
            <a:endParaRPr lang="en-US"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Delivery Person Age</a:t>
            </a:r>
            <a:r>
              <a:rPr lang="en-US" dirty="0">
                <a:latin typeface="Times New Roman" panose="02020603050405020304" pitchFamily="18" charset="0"/>
                <a:cs typeface="Times New Roman" panose="02020603050405020304" pitchFamily="18" charset="0"/>
              </a:rPr>
              <a:t>: There exists a moderate positive correlation (+0.30) between the age of the delivery person and the time taken for delivery. This suggests that older delivery personnel may take slightly longer to complete deliveries compared to younger counterparts. Possible reasons could include differences in energy levels, efficiency, or familiarity with delivery routes.</a:t>
            </a:r>
          </a:p>
          <a:p>
            <a:endParaRPr lang="en-US"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Delivery Person Ratings:</a:t>
            </a:r>
            <a:r>
              <a:rPr lang="en-US" dirty="0">
                <a:latin typeface="Times New Roman" panose="02020603050405020304" pitchFamily="18" charset="0"/>
                <a:cs typeface="Times New Roman" panose="02020603050405020304" pitchFamily="18" charset="0"/>
              </a:rPr>
              <a:t> A moderate negative correlation (-0.36) is observed between delivery person ratings and delivery time. This implies that delivery personnel with higher ratings tend to complete deliveries more quickly than those with lower ratings. Higher ratings may indicate greater proficiency, reliability, and effectiveness in handling delivery tasks.</a:t>
            </a:r>
          </a:p>
          <a:p>
            <a:endParaRPr lang="en-US"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Multiple Deliveries:</a:t>
            </a:r>
            <a:r>
              <a:rPr lang="en-US" dirty="0">
                <a:latin typeface="Times New Roman" panose="02020603050405020304" pitchFamily="18" charset="0"/>
                <a:cs typeface="Times New Roman" panose="02020603050405020304" pitchFamily="18" charset="0"/>
              </a:rPr>
              <a:t> There is a moderate positive correlation (+0.39) between the number of multiple deliveries and delivery time. This suggests that when a delivery person handles multiple deliveries in a single trip, the overall delivery time tends to increase. This could be due to the added complexity and time required to navigate between multiple delivery locations efficiently.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36857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2EC7A2-DDC0-6AE8-B225-B5E1BA10B5C4}"/>
              </a:ext>
            </a:extLst>
          </p:cNvPr>
          <p:cNvSpPr txBox="1"/>
          <p:nvPr/>
        </p:nvSpPr>
        <p:spPr>
          <a:xfrm>
            <a:off x="584462" y="546755"/>
            <a:ext cx="5090474"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INSIGHTS GAINED:</a:t>
            </a:r>
          </a:p>
        </p:txBody>
      </p:sp>
      <p:sp>
        <p:nvSpPr>
          <p:cNvPr id="4" name="TextBox 3">
            <a:extLst>
              <a:ext uri="{FF2B5EF4-FFF2-40B4-BE49-F238E27FC236}">
                <a16:creationId xmlns:a16="http://schemas.microsoft.com/office/drawing/2014/main" id="{32A4C2DB-065C-D00E-65E7-90CCDB0D6B4F}"/>
              </a:ext>
            </a:extLst>
          </p:cNvPr>
          <p:cNvSpPr txBox="1"/>
          <p:nvPr/>
        </p:nvSpPr>
        <p:spPr>
          <a:xfrm>
            <a:off x="584462" y="1384577"/>
            <a:ext cx="10558020" cy="4862870"/>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These findings provide valuable insights for optimizing online delivery services:</a:t>
            </a:r>
          </a:p>
          <a:p>
            <a:endParaRPr lang="en-IN"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Optimizing Delivery Routes: </a:t>
            </a:r>
          </a:p>
          <a:p>
            <a:r>
              <a:rPr lang="en-IN" dirty="0">
                <a:latin typeface="Times New Roman" panose="02020603050405020304" pitchFamily="18" charset="0"/>
                <a:cs typeface="Times New Roman" panose="02020603050405020304" pitchFamily="18" charset="0"/>
              </a:rPr>
              <a:t>Understanding the impact of delivery person age and ratings on delivery time can help in optimizing delivery routes and assigning deliveries to personnel based on their characteristics. For instance, younger delivery personnel may be assigned to routes with shorter distances or higher demand areas, while those with higher ratings can handle time-sensitive orders.</a:t>
            </a:r>
          </a:p>
          <a:p>
            <a:endParaRPr lang="en-IN"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Efficiency Improvement:</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Strategies aimed at improving delivery efficiency, such as providing training or incentives to delivery personnel with lower ratings, or optimizing the allocation of multiple deliveries to minimize overall delivery time, can be implemented to enhance service quality and customer satisfaction.</a:t>
            </a:r>
          </a:p>
          <a:p>
            <a:endParaRPr lang="en-IN"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Data-Driven Decision Making: </a:t>
            </a:r>
          </a:p>
          <a:p>
            <a:r>
              <a:rPr lang="en-IN" dirty="0">
                <a:latin typeface="Times New Roman" panose="02020603050405020304" pitchFamily="18" charset="0"/>
                <a:cs typeface="Times New Roman" panose="02020603050405020304" pitchFamily="18" charset="0"/>
              </a:rPr>
              <a:t>These insights underscore the importance of data-driven decision-making in online delivery services. By continuously </a:t>
            </a:r>
            <a:r>
              <a:rPr lang="en-IN" dirty="0" err="1">
                <a:latin typeface="Times New Roman" panose="02020603050405020304" pitchFamily="18" charset="0"/>
                <a:cs typeface="Times New Roman" panose="02020603050405020304" pitchFamily="18" charset="0"/>
              </a:rPr>
              <a:t>analyzing</a:t>
            </a:r>
            <a:r>
              <a:rPr lang="en-IN" dirty="0">
                <a:latin typeface="Times New Roman" panose="02020603050405020304" pitchFamily="18" charset="0"/>
                <a:cs typeface="Times New Roman" panose="02020603050405020304" pitchFamily="18" charset="0"/>
              </a:rPr>
              <a:t> and leveraging data on delivery operations, companies can identify areas for improvement, refine their strategies, and stay competitive in the rapidly evolving market landscape.</a:t>
            </a:r>
          </a:p>
        </p:txBody>
      </p:sp>
    </p:spTree>
    <p:extLst>
      <p:ext uri="{BB962C8B-B14F-4D97-AF65-F5344CB8AC3E}">
        <p14:creationId xmlns:p14="http://schemas.microsoft.com/office/powerpoint/2010/main" val="24327623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5C61FF4-8DB4-F573-9DDA-D6EE510CAF5B}"/>
              </a:ext>
            </a:extLst>
          </p:cNvPr>
          <p:cNvSpPr txBox="1"/>
          <p:nvPr/>
        </p:nvSpPr>
        <p:spPr>
          <a:xfrm>
            <a:off x="801278" y="463691"/>
            <a:ext cx="4157221"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REFERENCES:</a:t>
            </a:r>
          </a:p>
        </p:txBody>
      </p:sp>
      <p:sp>
        <p:nvSpPr>
          <p:cNvPr id="4" name="TextBox 3">
            <a:hlinkClick r:id="rId2"/>
            <a:extLst>
              <a:ext uri="{FF2B5EF4-FFF2-40B4-BE49-F238E27FC236}">
                <a16:creationId xmlns:a16="http://schemas.microsoft.com/office/drawing/2014/main" id="{BA00E698-15FE-C73D-CFFD-CA68803491D1}"/>
              </a:ext>
            </a:extLst>
          </p:cNvPr>
          <p:cNvSpPr txBox="1"/>
          <p:nvPr/>
        </p:nvSpPr>
        <p:spPr>
          <a:xfrm>
            <a:off x="801278" y="1233132"/>
            <a:ext cx="9483365" cy="4801314"/>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[1] </a:t>
            </a:r>
            <a:r>
              <a:rPr lang="en-US" dirty="0">
                <a:latin typeface="Times New Roman" panose="02020603050405020304" pitchFamily="18" charset="0"/>
                <a:cs typeface="Times New Roman" panose="02020603050405020304" pitchFamily="18" charset="0"/>
                <a:hlinkClick r:id="rId2"/>
              </a:rPr>
              <a:t>On-Time Last-Mile Delivery: Order Assignment with Travel-Time </a:t>
            </a:r>
            <a:r>
              <a:rPr lang="en-US" dirty="0" err="1">
                <a:latin typeface="Times New Roman" panose="02020603050405020304" pitchFamily="18" charset="0"/>
                <a:cs typeface="Times New Roman" panose="02020603050405020304" pitchFamily="18" charset="0"/>
                <a:hlinkClick r:id="rId2"/>
              </a:rPr>
              <a:t>PredictorsSheng</a:t>
            </a:r>
            <a:r>
              <a:rPr lang="en-US" dirty="0">
                <a:latin typeface="Times New Roman" panose="02020603050405020304" pitchFamily="18" charset="0"/>
                <a:cs typeface="Times New Roman" panose="02020603050405020304" pitchFamily="18" charset="0"/>
                <a:hlinkClick r:id="rId2"/>
              </a:rPr>
              <a:t> Liu, Long He, Z. Shen ,2020, Management Sciences</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[2] </a:t>
            </a:r>
            <a:r>
              <a:rPr lang="en-IN" dirty="0">
                <a:latin typeface="Times New Roman" panose="02020603050405020304" pitchFamily="18" charset="0"/>
                <a:cs typeface="Times New Roman" panose="02020603050405020304" pitchFamily="18" charset="0"/>
                <a:hlinkClick r:id="rId3"/>
              </a:rPr>
              <a:t>Data-driven optimization for last-mile </a:t>
            </a:r>
            <a:r>
              <a:rPr lang="en-IN" dirty="0" err="1">
                <a:latin typeface="Times New Roman" panose="02020603050405020304" pitchFamily="18" charset="0"/>
                <a:cs typeface="Times New Roman" panose="02020603050405020304" pitchFamily="18" charset="0"/>
                <a:hlinkClick r:id="rId3"/>
              </a:rPr>
              <a:t>deliveryHongrui</a:t>
            </a:r>
            <a:r>
              <a:rPr lang="en-IN" dirty="0">
                <a:latin typeface="Times New Roman" panose="02020603050405020304" pitchFamily="18" charset="0"/>
                <a:cs typeface="Times New Roman" panose="02020603050405020304" pitchFamily="18" charset="0"/>
                <a:hlinkClick r:id="rId3"/>
              </a:rPr>
              <a:t> Chu, </a:t>
            </a:r>
            <a:r>
              <a:rPr lang="en-IN" dirty="0" err="1">
                <a:latin typeface="Times New Roman" panose="02020603050405020304" pitchFamily="18" charset="0"/>
                <a:cs typeface="Times New Roman" panose="02020603050405020304" pitchFamily="18" charset="0"/>
                <a:hlinkClick r:id="rId3"/>
              </a:rPr>
              <a:t>Wensi</a:t>
            </a:r>
            <a:r>
              <a:rPr lang="en-IN" dirty="0">
                <a:latin typeface="Times New Roman" panose="02020603050405020304" pitchFamily="18" charset="0"/>
                <a:cs typeface="Times New Roman" panose="02020603050405020304" pitchFamily="18" charset="0"/>
                <a:hlinkClick r:id="rId3"/>
              </a:rPr>
              <a:t> Zhang, P. Bai, </a:t>
            </a:r>
            <a:r>
              <a:rPr lang="en-IN" dirty="0" err="1">
                <a:latin typeface="Times New Roman" panose="02020603050405020304" pitchFamily="18" charset="0"/>
                <a:cs typeface="Times New Roman" panose="02020603050405020304" pitchFamily="18" charset="0"/>
                <a:hlinkClick r:id="rId3"/>
              </a:rPr>
              <a:t>Yahong</a:t>
            </a:r>
            <a:r>
              <a:rPr lang="en-IN" dirty="0">
                <a:latin typeface="Times New Roman" panose="02020603050405020304" pitchFamily="18" charset="0"/>
                <a:cs typeface="Times New Roman" panose="02020603050405020304" pitchFamily="18" charset="0"/>
                <a:hlinkClick r:id="rId3"/>
              </a:rPr>
              <a:t> Chen,2021, Complex &amp; Intelligent Systems</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[3] </a:t>
            </a:r>
            <a:r>
              <a:rPr lang="en-IN" dirty="0">
                <a:latin typeface="Times New Roman" panose="02020603050405020304" pitchFamily="18" charset="0"/>
                <a:cs typeface="Times New Roman" panose="02020603050405020304" pitchFamily="18" charset="0"/>
                <a:hlinkClick r:id="rId4"/>
              </a:rPr>
              <a:t>Factor Analysis on Online Food Delivery Service in the New </a:t>
            </a:r>
            <a:r>
              <a:rPr lang="en-IN" dirty="0" err="1">
                <a:latin typeface="Times New Roman" panose="02020603050405020304" pitchFamily="18" charset="0"/>
                <a:cs typeface="Times New Roman" panose="02020603050405020304" pitchFamily="18" charset="0"/>
                <a:hlinkClick r:id="rId4"/>
              </a:rPr>
              <a:t>NormalAlexis</a:t>
            </a:r>
            <a:r>
              <a:rPr lang="en-IN" dirty="0">
                <a:latin typeface="Times New Roman" panose="02020603050405020304" pitchFamily="18" charset="0"/>
                <a:cs typeface="Times New Roman" panose="02020603050405020304" pitchFamily="18" charset="0"/>
                <a:hlinkClick r:id="rId4"/>
              </a:rPr>
              <a:t> M </a:t>
            </a:r>
            <a:r>
              <a:rPr lang="en-IN" dirty="0" err="1">
                <a:latin typeface="Times New Roman" panose="02020603050405020304" pitchFamily="18" charset="0"/>
                <a:cs typeface="Times New Roman" panose="02020603050405020304" pitchFamily="18" charset="0"/>
                <a:hlinkClick r:id="rId4"/>
              </a:rPr>
              <a:t>Bagot,Linette</a:t>
            </a:r>
            <a:r>
              <a:rPr lang="en-IN" dirty="0">
                <a:latin typeface="Times New Roman" panose="02020603050405020304" pitchFamily="18" charset="0"/>
                <a:cs typeface="Times New Roman" panose="02020603050405020304" pitchFamily="18" charset="0"/>
                <a:hlinkClick r:id="rId4"/>
              </a:rPr>
              <a:t> H </a:t>
            </a:r>
            <a:r>
              <a:rPr lang="en-IN" dirty="0" err="1">
                <a:latin typeface="Times New Roman" panose="02020603050405020304" pitchFamily="18" charset="0"/>
                <a:cs typeface="Times New Roman" panose="02020603050405020304" pitchFamily="18" charset="0"/>
                <a:hlinkClick r:id="rId4"/>
              </a:rPr>
              <a:t>Maalihan,Ma</a:t>
            </a:r>
            <a:r>
              <a:rPr lang="en-IN" dirty="0">
                <a:latin typeface="Times New Roman" panose="02020603050405020304" pitchFamily="18" charset="0"/>
                <a:cs typeface="Times New Roman" panose="02020603050405020304" pitchFamily="18" charset="0"/>
                <a:hlinkClick r:id="rId4"/>
              </a:rPr>
              <a:t> Nicole </a:t>
            </a:r>
            <a:r>
              <a:rPr lang="en-IN" dirty="0" err="1">
                <a:latin typeface="Times New Roman" panose="02020603050405020304" pitchFamily="18" charset="0"/>
                <a:cs typeface="Times New Roman" panose="02020603050405020304" pitchFamily="18" charset="0"/>
                <a:hlinkClick r:id="rId4"/>
              </a:rPr>
              <a:t>Pattalitan,Saira</a:t>
            </a:r>
            <a:r>
              <a:rPr lang="en-IN" dirty="0">
                <a:latin typeface="Times New Roman" panose="02020603050405020304" pitchFamily="18" charset="0"/>
                <a:cs typeface="Times New Roman" panose="02020603050405020304" pitchFamily="18" charset="0"/>
                <a:hlinkClick r:id="rId4"/>
              </a:rPr>
              <a:t> M </a:t>
            </a:r>
            <a:r>
              <a:rPr lang="en-IN" dirty="0" err="1">
                <a:latin typeface="Times New Roman" panose="02020603050405020304" pitchFamily="18" charset="0"/>
                <a:cs typeface="Times New Roman" panose="02020603050405020304" pitchFamily="18" charset="0"/>
                <a:hlinkClick r:id="rId4"/>
              </a:rPr>
              <a:t>Moro,Ginell</a:t>
            </a:r>
            <a:r>
              <a:rPr lang="en-IN" dirty="0">
                <a:latin typeface="Times New Roman" panose="02020603050405020304" pitchFamily="18" charset="0"/>
                <a:cs typeface="Times New Roman" panose="02020603050405020304" pitchFamily="18" charset="0"/>
                <a:hlinkClick r:id="rId4"/>
              </a:rPr>
              <a:t> Joseph De </a:t>
            </a:r>
            <a:r>
              <a:rPr lang="en-IN" dirty="0" err="1">
                <a:latin typeface="Times New Roman" panose="02020603050405020304" pitchFamily="18" charset="0"/>
                <a:cs typeface="Times New Roman" panose="02020603050405020304" pitchFamily="18" charset="0"/>
                <a:hlinkClick r:id="rId4"/>
              </a:rPr>
              <a:t>Roxas,Jen</a:t>
            </a:r>
            <a:r>
              <a:rPr lang="en-IN" dirty="0">
                <a:latin typeface="Times New Roman" panose="02020603050405020304" pitchFamily="18" charset="0"/>
                <a:cs typeface="Times New Roman" panose="02020603050405020304" pitchFamily="18" charset="0"/>
                <a:hlinkClick r:id="rId4"/>
              </a:rPr>
              <a:t> </a:t>
            </a:r>
            <a:r>
              <a:rPr lang="en-IN" dirty="0" err="1">
                <a:latin typeface="Times New Roman" panose="02020603050405020304" pitchFamily="18" charset="0"/>
                <a:cs typeface="Times New Roman" panose="02020603050405020304" pitchFamily="18" charset="0"/>
                <a:hlinkClick r:id="rId4"/>
              </a:rPr>
              <a:t>Ysabelle</a:t>
            </a:r>
            <a:r>
              <a:rPr lang="en-IN" dirty="0">
                <a:latin typeface="Times New Roman" panose="02020603050405020304" pitchFamily="18" charset="0"/>
                <a:cs typeface="Times New Roman" panose="02020603050405020304" pitchFamily="18" charset="0"/>
                <a:hlinkClick r:id="rId4"/>
              </a:rPr>
              <a:t> </a:t>
            </a:r>
            <a:r>
              <a:rPr lang="en-IN" dirty="0" err="1">
                <a:latin typeface="Times New Roman" panose="02020603050405020304" pitchFamily="18" charset="0"/>
                <a:cs typeface="Times New Roman" panose="02020603050405020304" pitchFamily="18" charset="0"/>
                <a:hlinkClick r:id="rId4"/>
              </a:rPr>
              <a:t>Bagui,Noelah</a:t>
            </a:r>
            <a:r>
              <a:rPr lang="en-IN" dirty="0">
                <a:latin typeface="Times New Roman" panose="02020603050405020304" pitchFamily="18" charset="0"/>
                <a:cs typeface="Times New Roman" panose="02020603050405020304" pitchFamily="18" charset="0"/>
                <a:hlinkClick r:id="rId4"/>
              </a:rPr>
              <a:t> Mae Dimayuga Borbon,2022,Asian pacific </a:t>
            </a:r>
            <a:r>
              <a:rPr lang="en-IN" dirty="0" err="1">
                <a:latin typeface="Times New Roman" panose="02020603050405020304" pitchFamily="18" charset="0"/>
                <a:cs typeface="Times New Roman" panose="02020603050405020304" pitchFamily="18" charset="0"/>
                <a:hlinkClick r:id="rId4"/>
              </a:rPr>
              <a:t>journel</a:t>
            </a:r>
            <a:r>
              <a:rPr lang="en-IN" dirty="0">
                <a:latin typeface="Times New Roman" panose="02020603050405020304" pitchFamily="18" charset="0"/>
                <a:cs typeface="Times New Roman" panose="02020603050405020304" pitchFamily="18" charset="0"/>
                <a:hlinkClick r:id="rId4"/>
              </a:rPr>
              <a:t> of Academic Research in </a:t>
            </a:r>
            <a:r>
              <a:rPr lang="en-IN" dirty="0" err="1">
                <a:latin typeface="Times New Roman" panose="02020603050405020304" pitchFamily="18" charset="0"/>
                <a:cs typeface="Times New Roman" panose="02020603050405020304" pitchFamily="18" charset="0"/>
                <a:hlinkClick r:id="rId4"/>
              </a:rPr>
              <a:t>Buisness</a:t>
            </a:r>
            <a:r>
              <a:rPr lang="en-IN" dirty="0">
                <a:latin typeface="Times New Roman" panose="02020603050405020304" pitchFamily="18" charset="0"/>
                <a:cs typeface="Times New Roman" panose="02020603050405020304" pitchFamily="18" charset="0"/>
                <a:hlinkClick r:id="rId4"/>
              </a:rPr>
              <a:t> Administration</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[4] </a:t>
            </a:r>
            <a:r>
              <a:rPr lang="en-IN" dirty="0">
                <a:latin typeface="Times New Roman" panose="02020603050405020304" pitchFamily="18" charset="0"/>
                <a:cs typeface="Times New Roman" panose="02020603050405020304" pitchFamily="18" charset="0"/>
                <a:hlinkClick r:id="rId5"/>
              </a:rPr>
              <a:t>A review on delivery routing problem and its </a:t>
            </a:r>
            <a:r>
              <a:rPr lang="en-IN" dirty="0" err="1">
                <a:latin typeface="Times New Roman" panose="02020603050405020304" pitchFamily="18" charset="0"/>
                <a:cs typeface="Times New Roman" panose="02020603050405020304" pitchFamily="18" charset="0"/>
                <a:hlinkClick r:id="rId5"/>
              </a:rPr>
              <a:t>approachesS.N</a:t>
            </a:r>
            <a:r>
              <a:rPr lang="en-IN" dirty="0">
                <a:latin typeface="Times New Roman" panose="02020603050405020304" pitchFamily="18" charset="0"/>
                <a:cs typeface="Times New Roman" panose="02020603050405020304" pitchFamily="18" charset="0"/>
                <a:hlinkClick r:id="rId5"/>
              </a:rPr>
              <a:t>. Ismail, Ku </a:t>
            </a:r>
            <a:r>
              <a:rPr lang="en-IN" dirty="0" err="1">
                <a:latin typeface="Times New Roman" panose="02020603050405020304" pitchFamily="18" charset="0"/>
                <a:cs typeface="Times New Roman" panose="02020603050405020304" pitchFamily="18" charset="0"/>
                <a:hlinkClick r:id="rId5"/>
              </a:rPr>
              <a:t>Ruhana</a:t>
            </a:r>
            <a:r>
              <a:rPr lang="en-IN" dirty="0">
                <a:latin typeface="Times New Roman" panose="02020603050405020304" pitchFamily="18" charset="0"/>
                <a:cs typeface="Times New Roman" panose="02020603050405020304" pitchFamily="18" charset="0"/>
                <a:hlinkClick r:id="rId5"/>
              </a:rPr>
              <a:t> Ku-</a:t>
            </a:r>
            <a:r>
              <a:rPr lang="en-IN" dirty="0" err="1">
                <a:latin typeface="Times New Roman" panose="02020603050405020304" pitchFamily="18" charset="0"/>
                <a:cs typeface="Times New Roman" panose="02020603050405020304" pitchFamily="18" charset="0"/>
                <a:hlinkClick r:id="rId5"/>
              </a:rPr>
              <a:t>Mahamud</a:t>
            </a:r>
            <a:r>
              <a:rPr lang="en-IN" dirty="0">
                <a:latin typeface="Times New Roman" panose="02020603050405020304" pitchFamily="18" charset="0"/>
                <a:cs typeface="Times New Roman" panose="02020603050405020304" pitchFamily="18" charset="0"/>
                <a:hlinkClick r:id="rId5"/>
              </a:rPr>
              <a:t> ,</a:t>
            </a:r>
            <a:r>
              <a:rPr lang="en-IN" dirty="0" err="1">
                <a:latin typeface="Times New Roman" panose="02020603050405020304" pitchFamily="18" charset="0"/>
                <a:cs typeface="Times New Roman" panose="02020603050405020304" pitchFamily="18" charset="0"/>
                <a:hlinkClick r:id="rId5"/>
              </a:rPr>
              <a:t>Syariza</a:t>
            </a:r>
            <a:r>
              <a:rPr lang="en-IN" dirty="0">
                <a:latin typeface="Times New Roman" panose="02020603050405020304" pitchFamily="18" charset="0"/>
                <a:cs typeface="Times New Roman" panose="02020603050405020304" pitchFamily="18" charset="0"/>
                <a:hlinkClick r:id="rId5"/>
              </a:rPr>
              <a:t> Abdul Rahman,2017, Journal of Theoretical and Applied Information Technology</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[5] </a:t>
            </a:r>
            <a:r>
              <a:rPr lang="en-IN" dirty="0">
                <a:latin typeface="Times New Roman" panose="02020603050405020304" pitchFamily="18" charset="0"/>
                <a:cs typeface="Times New Roman" panose="02020603050405020304" pitchFamily="18" charset="0"/>
                <a:hlinkClick r:id="rId6"/>
              </a:rPr>
              <a:t>Optimisation of takeaway delivery routes considering the mutual satisfactions of             merchants and customers, Ren Teng , Xu Hong-</a:t>
            </a:r>
            <a:r>
              <a:rPr lang="en-IN" dirty="0" err="1">
                <a:latin typeface="Times New Roman" panose="02020603050405020304" pitchFamily="18" charset="0"/>
                <a:cs typeface="Times New Roman" panose="02020603050405020304" pitchFamily="18" charset="0"/>
                <a:hlinkClick r:id="rId6"/>
              </a:rPr>
              <a:t>bo</a:t>
            </a:r>
            <a:r>
              <a:rPr lang="en-IN" dirty="0">
                <a:latin typeface="Times New Roman" panose="02020603050405020304" pitchFamily="18" charset="0"/>
                <a:cs typeface="Times New Roman" panose="02020603050405020304" pitchFamily="18" charset="0"/>
                <a:hlinkClick r:id="rId6"/>
              </a:rPr>
              <a:t> , Jin Kang-</a:t>
            </a:r>
            <a:r>
              <a:rPr lang="en-IN" dirty="0" err="1">
                <a:latin typeface="Times New Roman" panose="02020603050405020304" pitchFamily="18" charset="0"/>
                <a:cs typeface="Times New Roman" panose="02020603050405020304" pitchFamily="18" charset="0"/>
                <a:hlinkClick r:id="rId6"/>
              </a:rPr>
              <a:t>ning</a:t>
            </a:r>
            <a:r>
              <a:rPr lang="en-IN" dirty="0">
                <a:latin typeface="Times New Roman" panose="02020603050405020304" pitchFamily="18" charset="0"/>
                <a:cs typeface="Times New Roman" panose="02020603050405020304" pitchFamily="18" charset="0"/>
                <a:hlinkClick r:id="rId6"/>
              </a:rPr>
              <a:t> , Luo Tian-</a:t>
            </a:r>
            <a:r>
              <a:rPr lang="en-IN" dirty="0" err="1">
                <a:latin typeface="Times New Roman" panose="02020603050405020304" pitchFamily="18" charset="0"/>
                <a:cs typeface="Times New Roman" panose="02020603050405020304" pitchFamily="18" charset="0"/>
                <a:hlinkClick r:id="rId6"/>
              </a:rPr>
              <a:t>yu</a:t>
            </a:r>
            <a:r>
              <a:rPr lang="en-IN" dirty="0">
                <a:latin typeface="Times New Roman" panose="02020603050405020304" pitchFamily="18" charset="0"/>
                <a:cs typeface="Times New Roman" panose="02020603050405020304" pitchFamily="18" charset="0"/>
                <a:hlinkClick r:id="rId6"/>
              </a:rPr>
              <a:t> , Wang Ling , Xing Li-</a:t>
            </a:r>
            <a:r>
              <a:rPr lang="en-IN" dirty="0" err="1">
                <a:latin typeface="Times New Roman" panose="02020603050405020304" pitchFamily="18" charset="0"/>
                <a:cs typeface="Times New Roman" panose="02020603050405020304" pitchFamily="18" charset="0"/>
                <a:hlinkClick r:id="rId6"/>
              </a:rPr>
              <a:t>ning</a:t>
            </a:r>
            <a:r>
              <a:rPr lang="en-IN" dirty="0">
                <a:latin typeface="Times New Roman" panose="02020603050405020304" pitchFamily="18" charset="0"/>
                <a:cs typeface="Times New Roman" panose="02020603050405020304" pitchFamily="18" charset="0"/>
                <a:hlinkClick r:id="rId6"/>
              </a:rPr>
              <a:t> ,2021, Computers &amp; Industrial Engineering</a:t>
            </a:r>
            <a:endParaRPr lang="en-IN"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767871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049672C-C6E1-A2D9-2213-A1FA3E7A4271}"/>
              </a:ext>
            </a:extLst>
          </p:cNvPr>
          <p:cNvPicPr>
            <a:picLocks noChangeAspect="1"/>
          </p:cNvPicPr>
          <p:nvPr/>
        </p:nvPicPr>
        <p:blipFill rotWithShape="1">
          <a:blip r:embed="rId2"/>
          <a:srcRect l="19112" r="-1" b="-1"/>
          <a:stretch/>
        </p:blipFill>
        <p:spPr>
          <a:xfrm>
            <a:off x="-3050" y="0"/>
            <a:ext cx="12192004" cy="6858004"/>
          </a:xfrm>
          <a:prstGeom prst="rect">
            <a:avLst/>
          </a:prstGeom>
        </p:spPr>
      </p:pic>
      <p:sp>
        <p:nvSpPr>
          <p:cNvPr id="24" name="Rectangle 23">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B197FC-8535-2792-E948-FCC149BF107C}"/>
              </a:ext>
            </a:extLst>
          </p:cNvPr>
          <p:cNvSpPr>
            <a:spLocks noGrp="1"/>
          </p:cNvSpPr>
          <p:nvPr>
            <p:ph type="ctrTitle"/>
          </p:nvPr>
        </p:nvSpPr>
        <p:spPr>
          <a:xfrm>
            <a:off x="411534" y="232290"/>
            <a:ext cx="4321824" cy="966652"/>
          </a:xfrm>
        </p:spPr>
        <p:txBody>
          <a:bodyPr anchor="t">
            <a:normAutofit/>
          </a:bodyPr>
          <a:lstStyle/>
          <a:p>
            <a:r>
              <a:rPr lang="en-IN" sz="4800" dirty="0">
                <a:solidFill>
                  <a:schemeClr val="bg1"/>
                </a:solidFill>
                <a:latin typeface="Times New Roman" panose="02020603050405020304" pitchFamily="18" charset="0"/>
                <a:cs typeface="Times New Roman" panose="02020603050405020304" pitchFamily="18" charset="0"/>
              </a:rPr>
              <a:t>ABSTRACT</a:t>
            </a:r>
            <a:r>
              <a:rPr lang="en-IN" sz="6000" dirty="0">
                <a:solidFill>
                  <a:schemeClr val="bg1"/>
                </a:solidFill>
                <a:latin typeface="Times New Roman" panose="02020603050405020304" pitchFamily="18" charset="0"/>
                <a:cs typeface="Times New Roman" panose="02020603050405020304" pitchFamily="18" charset="0"/>
              </a:rPr>
              <a:t>:</a:t>
            </a:r>
          </a:p>
        </p:txBody>
      </p:sp>
      <p:sp>
        <p:nvSpPr>
          <p:cNvPr id="3" name="Content Placeholder 2">
            <a:extLst>
              <a:ext uri="{FF2B5EF4-FFF2-40B4-BE49-F238E27FC236}">
                <a16:creationId xmlns:a16="http://schemas.microsoft.com/office/drawing/2014/main" id="{AC9285C2-C296-544F-BB7B-8EAC50FD7D00}"/>
              </a:ext>
            </a:extLst>
          </p:cNvPr>
          <p:cNvSpPr>
            <a:spLocks noGrp="1"/>
          </p:cNvSpPr>
          <p:nvPr>
            <p:ph type="subTitle" idx="1"/>
          </p:nvPr>
        </p:nvSpPr>
        <p:spPr>
          <a:xfrm>
            <a:off x="411534" y="1113183"/>
            <a:ext cx="3583996" cy="4101170"/>
          </a:xfrm>
        </p:spPr>
        <p:txBody>
          <a:bodyPr anchor="b">
            <a:normAutofit/>
          </a:bodyPr>
          <a:lstStyle/>
          <a:p>
            <a:pPr>
              <a:lnSpc>
                <a:spcPct val="100000"/>
              </a:lnSpc>
            </a:pPr>
            <a:r>
              <a:rPr lang="en-US" sz="2000" dirty="0">
                <a:solidFill>
                  <a:schemeClr val="bg1"/>
                </a:solidFill>
                <a:latin typeface="Times New Roman" panose="02020603050405020304" pitchFamily="18" charset="0"/>
                <a:cs typeface="Times New Roman" panose="02020603050405020304" pitchFamily="18" charset="0"/>
              </a:rPr>
              <a:t>This project examines online delivery service dynamics via comprehensive data analysis. It entails understanding, cleaning, and exploring relationships within a dataset comprising delivery, weather, and personnel information. Through EDA and feature engineering, it uncovers insights into factors influencing delivery time, facilitating a deeper understanding of online delivery operations.</a:t>
            </a: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26" name="Rectangle 25">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2654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7" name="Rectangle 36">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1" name="Rectangle 40">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970B97-5B8A-5F10-2578-05338B5D81FC}"/>
              </a:ext>
            </a:extLst>
          </p:cNvPr>
          <p:cNvPicPr>
            <a:picLocks noChangeAspect="1"/>
          </p:cNvPicPr>
          <p:nvPr/>
        </p:nvPicPr>
        <p:blipFill rotWithShape="1">
          <a:blip r:embed="rId2"/>
          <a:srcRect l="15165" r="14366" b="-1"/>
          <a:stretch/>
        </p:blipFill>
        <p:spPr>
          <a:xfrm>
            <a:off x="3523488" y="10"/>
            <a:ext cx="8668512" cy="6857990"/>
          </a:xfrm>
          <a:prstGeom prst="rect">
            <a:avLst/>
          </a:prstGeom>
        </p:spPr>
      </p:pic>
      <p:sp>
        <p:nvSpPr>
          <p:cNvPr id="43" name="Rectangle 42">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E6F6EDCF-DB5C-E1EF-8FFD-919B655F7725}"/>
              </a:ext>
            </a:extLst>
          </p:cNvPr>
          <p:cNvSpPr txBox="1"/>
          <p:nvPr/>
        </p:nvSpPr>
        <p:spPr>
          <a:xfrm>
            <a:off x="371093" y="1648763"/>
            <a:ext cx="7162768" cy="595582"/>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4800" dirty="0">
                <a:latin typeface="Times New Roman" panose="02020603050405020304" pitchFamily="18" charset="0"/>
                <a:ea typeface="+mj-ea"/>
                <a:cs typeface="Times New Roman" panose="02020603050405020304" pitchFamily="18" charset="0"/>
              </a:rPr>
              <a:t>PROBLEM STATEMENT:</a:t>
            </a:r>
          </a:p>
        </p:txBody>
      </p:sp>
      <p:sp>
        <p:nvSpPr>
          <p:cNvPr id="45" name="Rectangle 4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Rectangle 4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409E77A6-C3DC-DF36-02F9-9482CC834120}"/>
              </a:ext>
            </a:extLst>
          </p:cNvPr>
          <p:cNvSpPr txBox="1"/>
          <p:nvPr/>
        </p:nvSpPr>
        <p:spPr>
          <a:xfrm>
            <a:off x="371093" y="2718054"/>
            <a:ext cx="5284271" cy="3207258"/>
          </a:xfrm>
          <a:prstGeom prst="rect">
            <a:avLst/>
          </a:prstGeom>
        </p:spPr>
        <p:txBody>
          <a:bodyPr vert="horz" lIns="91440" tIns="45720" rIns="91440" bIns="45720" rtlCol="0" anchor="t">
            <a:noAutofit/>
          </a:bodyPr>
          <a:lstStyle/>
          <a:p>
            <a:pPr>
              <a:spcAft>
                <a:spcPts val="600"/>
              </a:spcAft>
            </a:pPr>
            <a:r>
              <a:rPr lang="en-US" dirty="0">
                <a:latin typeface="Times New Roman" panose="02020603050405020304" pitchFamily="18" charset="0"/>
                <a:cs typeface="Times New Roman" panose="02020603050405020304" pitchFamily="18" charset="0"/>
              </a:rPr>
              <a:t>This project focuses on investigating the intricate dynamics of time within online food delivery services through comprehensive data analysis and visualization techniques. By delving into a rich dataset comprising various attributes such as delivery personnel details, weather conditions, and order specifics, the aim is to uncover underlying patterns and trends influencing delivery times. Through meticulous data exploration and visualization, the project seeks to reveal insights into factors impacting delivery efficiency and customer experience, ultimately aiming to optimize operations and enhance service quality in the online food delivery sector.</a:t>
            </a:r>
          </a:p>
        </p:txBody>
      </p:sp>
    </p:spTree>
    <p:extLst>
      <p:ext uri="{BB962C8B-B14F-4D97-AF65-F5344CB8AC3E}">
        <p14:creationId xmlns:p14="http://schemas.microsoft.com/office/powerpoint/2010/main" val="1484196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 name="Rectangle 6">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showing decling performance">
            <a:extLst>
              <a:ext uri="{FF2B5EF4-FFF2-40B4-BE49-F238E27FC236}">
                <a16:creationId xmlns:a16="http://schemas.microsoft.com/office/drawing/2014/main" id="{A4AE6F42-1019-C655-4119-E19002DF73A5}"/>
              </a:ext>
            </a:extLst>
          </p:cNvPr>
          <p:cNvPicPr>
            <a:picLocks noChangeAspect="1"/>
          </p:cNvPicPr>
          <p:nvPr/>
        </p:nvPicPr>
        <p:blipFill rotWithShape="1">
          <a:blip r:embed="rId2"/>
          <a:srcRect r="15617" b="-1"/>
          <a:stretch/>
        </p:blipFill>
        <p:spPr>
          <a:xfrm>
            <a:off x="3470959" y="1909"/>
            <a:ext cx="8669532" cy="6857990"/>
          </a:xfrm>
          <a:prstGeom prst="rect">
            <a:avLst/>
          </a:prstGeom>
        </p:spPr>
      </p:pic>
      <p:sp>
        <p:nvSpPr>
          <p:cNvPr id="12" name="Rectangle 11">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6D69A2FF-4E44-753C-DA92-4C0E5CCC4302}"/>
              </a:ext>
            </a:extLst>
          </p:cNvPr>
          <p:cNvSpPr txBox="1"/>
          <p:nvPr/>
        </p:nvSpPr>
        <p:spPr>
          <a:xfrm>
            <a:off x="271702" y="1309603"/>
            <a:ext cx="8176559" cy="850392"/>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4000" dirty="0">
                <a:solidFill>
                  <a:schemeClr val="bg1"/>
                </a:solidFill>
                <a:latin typeface="Times New Roman" panose="02020603050405020304" pitchFamily="18" charset="0"/>
                <a:ea typeface="+mj-ea"/>
                <a:cs typeface="Times New Roman" panose="02020603050405020304" pitchFamily="18" charset="0"/>
              </a:rPr>
              <a:t>OBJECTIVES AND OUTCOMES:</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29261EC7-F877-A1E4-C6DF-BAA90E478736}"/>
              </a:ext>
            </a:extLst>
          </p:cNvPr>
          <p:cNvSpPr txBox="1"/>
          <p:nvPr/>
        </p:nvSpPr>
        <p:spPr>
          <a:xfrm>
            <a:off x="371093" y="2548889"/>
            <a:ext cx="8872298" cy="4043935"/>
          </a:xfrm>
          <a:prstGeom prst="rect">
            <a:avLst/>
          </a:prstGeom>
        </p:spPr>
        <p:txBody>
          <a:bodyPr vert="horz" lIns="91440" tIns="45720" rIns="91440" bIns="45720" rtlCol="0" anchor="t">
            <a:normAutofit fontScale="92500" lnSpcReduction="20000"/>
          </a:bodyPr>
          <a:lstStyle/>
          <a:p>
            <a:pPr>
              <a:spcAft>
                <a:spcPts val="600"/>
              </a:spcAft>
            </a:pPr>
            <a:r>
              <a:rPr lang="en-US" dirty="0">
                <a:solidFill>
                  <a:schemeClr val="bg1"/>
                </a:solidFill>
                <a:latin typeface="Times New Roman" panose="02020603050405020304" pitchFamily="18" charset="0"/>
                <a:cs typeface="Times New Roman" panose="02020603050405020304" pitchFamily="18" charset="0"/>
              </a:rPr>
              <a:t>Objective 1 (Bloom's Taxonomy Level 3 - Application): </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Apply data analysis techniques to identify and address data quality issues in the online food delivery dataset.</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Outcome 1: </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Demonstrate proficiency in using Pandas to load the dataset, identify missing data, outliers, zero values, and duplicates, and apply appropriate methods to handle these issues effectively.</a:t>
            </a:r>
          </a:p>
          <a:p>
            <a:pPr>
              <a:spcAft>
                <a:spcPts val="600"/>
              </a:spcAft>
            </a:pPr>
            <a:endParaRPr lang="en-US" dirty="0">
              <a:solidFill>
                <a:schemeClr val="bg1"/>
              </a:solidFill>
              <a:latin typeface="Times New Roman" panose="02020603050405020304" pitchFamily="18" charset="0"/>
              <a:cs typeface="Times New Roman" panose="02020603050405020304" pitchFamily="18" charset="0"/>
            </a:endParaRPr>
          </a:p>
          <a:p>
            <a:pPr>
              <a:spcAft>
                <a:spcPts val="600"/>
              </a:spcAft>
            </a:pPr>
            <a:r>
              <a:rPr lang="en-US" dirty="0">
                <a:solidFill>
                  <a:schemeClr val="bg1"/>
                </a:solidFill>
                <a:latin typeface="Times New Roman" panose="02020603050405020304" pitchFamily="18" charset="0"/>
                <a:cs typeface="Times New Roman" panose="02020603050405020304" pitchFamily="18" charset="0"/>
              </a:rPr>
              <a:t>Objective 2 (Bloom's Taxonomy Level 4 - Analysis): </a:t>
            </a:r>
          </a:p>
          <a:p>
            <a:pPr>
              <a:spcAft>
                <a:spcPts val="600"/>
              </a:spcAft>
            </a:pPr>
            <a:r>
              <a:rPr lang="en-US" dirty="0" err="1">
                <a:solidFill>
                  <a:schemeClr val="bg1"/>
                </a:solidFill>
                <a:latin typeface="Times New Roman" panose="02020603050405020304" pitchFamily="18" charset="0"/>
                <a:cs typeface="Times New Roman" panose="02020603050405020304" pitchFamily="18" charset="0"/>
              </a:rPr>
              <a:t>Analyse</a:t>
            </a:r>
            <a:r>
              <a:rPr lang="en-US" dirty="0">
                <a:solidFill>
                  <a:schemeClr val="bg1"/>
                </a:solidFill>
                <a:latin typeface="Times New Roman" panose="02020603050405020304" pitchFamily="18" charset="0"/>
                <a:cs typeface="Times New Roman" panose="02020603050405020304" pitchFamily="18" charset="0"/>
              </a:rPr>
              <a:t> temporal patterns and trends in delivery times across different variables to gain insights into factors influencing service efficiency and customer satisfaction.</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Outcome 2: </a:t>
            </a:r>
          </a:p>
          <a:p>
            <a:pPr>
              <a:spcAft>
                <a:spcPts val="600"/>
              </a:spcAft>
            </a:pPr>
            <a:r>
              <a:rPr lang="en-US" dirty="0">
                <a:solidFill>
                  <a:schemeClr val="bg1"/>
                </a:solidFill>
                <a:latin typeface="Times New Roman" panose="02020603050405020304" pitchFamily="18" charset="0"/>
                <a:cs typeface="Times New Roman" panose="02020603050405020304" pitchFamily="18" charset="0"/>
              </a:rPr>
              <a:t>Utilize statistical methods and visualization techniques (e.g., scatter plots, line plots) to explore relationships between delivery times and variables such as day of the week, time of day, geographical location, and food type, thereby identifying key factors impacting delivery performance.</a:t>
            </a:r>
          </a:p>
          <a:p>
            <a:pPr indent="-228600">
              <a:spcAft>
                <a:spcPts val="600"/>
              </a:spcAft>
              <a:buFont typeface="Arial" panose="020B0604020202020204" pitchFamily="34" charset="0"/>
              <a:buChar char="•"/>
            </a:pPr>
            <a:endParaRPr lang="en-US" sz="800" dirty="0">
              <a:solidFill>
                <a:schemeClr val="bg1"/>
              </a:solidFill>
            </a:endParaRPr>
          </a:p>
        </p:txBody>
      </p:sp>
    </p:spTree>
    <p:extLst>
      <p:ext uri="{BB962C8B-B14F-4D97-AF65-F5344CB8AC3E}">
        <p14:creationId xmlns:p14="http://schemas.microsoft.com/office/powerpoint/2010/main" val="951897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0C3021-0200-74BA-98C0-69947075699D}"/>
              </a:ext>
            </a:extLst>
          </p:cNvPr>
          <p:cNvSpPr txBox="1"/>
          <p:nvPr/>
        </p:nvSpPr>
        <p:spPr>
          <a:xfrm>
            <a:off x="725555" y="487018"/>
            <a:ext cx="7083286"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TECHNOLOGY STACK:</a:t>
            </a:r>
          </a:p>
        </p:txBody>
      </p:sp>
      <p:sp>
        <p:nvSpPr>
          <p:cNvPr id="3" name="TextBox 2">
            <a:extLst>
              <a:ext uri="{FF2B5EF4-FFF2-40B4-BE49-F238E27FC236}">
                <a16:creationId xmlns:a16="http://schemas.microsoft.com/office/drawing/2014/main" id="{464B70B8-7CA4-E15F-42BA-ED3487DA1C49}"/>
              </a:ext>
            </a:extLst>
          </p:cNvPr>
          <p:cNvSpPr txBox="1"/>
          <p:nvPr/>
        </p:nvSpPr>
        <p:spPr>
          <a:xfrm>
            <a:off x="725555" y="1451103"/>
            <a:ext cx="10406271" cy="360098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Python: </a:t>
            </a:r>
            <a:r>
              <a:rPr lang="en-US" dirty="0">
                <a:latin typeface="Times New Roman" panose="02020603050405020304" pitchFamily="18" charset="0"/>
                <a:cs typeface="Times New Roman" panose="02020603050405020304" pitchFamily="18" charset="0"/>
              </a:rPr>
              <a:t>As the primary programming language for data analysis tasks.</a:t>
            </a:r>
          </a:p>
          <a:p>
            <a:r>
              <a:rPr lang="en-US" sz="2000" dirty="0">
                <a:latin typeface="Times New Roman" panose="02020603050405020304" pitchFamily="18" charset="0"/>
                <a:cs typeface="Times New Roman" panose="02020603050405020304" pitchFamily="18" charset="0"/>
              </a:rPr>
              <a:t>Pandas: </a:t>
            </a:r>
            <a:r>
              <a:rPr lang="en-US" dirty="0">
                <a:latin typeface="Times New Roman" panose="02020603050405020304" pitchFamily="18" charset="0"/>
                <a:cs typeface="Times New Roman" panose="02020603050405020304" pitchFamily="18" charset="0"/>
              </a:rPr>
              <a:t>For data manipulation and analysis, including loading the dataset, data preprocessing, and feature engineering.</a:t>
            </a:r>
          </a:p>
          <a:p>
            <a:r>
              <a:rPr lang="en-US" sz="2000" dirty="0">
                <a:latin typeface="Times New Roman" panose="02020603050405020304" pitchFamily="18" charset="0"/>
                <a:cs typeface="Times New Roman" panose="02020603050405020304" pitchFamily="18" charset="0"/>
              </a:rPr>
              <a:t>NumPy: </a:t>
            </a:r>
            <a:r>
              <a:rPr lang="en-US" dirty="0">
                <a:latin typeface="Times New Roman" panose="02020603050405020304" pitchFamily="18" charset="0"/>
                <a:cs typeface="Times New Roman" panose="02020603050405020304" pitchFamily="18" charset="0"/>
              </a:rPr>
              <a:t>For numerical operations and array manipulation, often used in conjunction with Pandas for data processing.</a:t>
            </a:r>
          </a:p>
          <a:p>
            <a:r>
              <a:rPr lang="en-US" sz="2000" dirty="0">
                <a:latin typeface="Times New Roman" panose="02020603050405020304" pitchFamily="18" charset="0"/>
                <a:cs typeface="Times New Roman" panose="02020603050405020304" pitchFamily="18" charset="0"/>
              </a:rPr>
              <a:t>Matplotlib and Seaborn: </a:t>
            </a:r>
            <a:r>
              <a:rPr lang="en-US" dirty="0">
                <a:latin typeface="Times New Roman" panose="02020603050405020304" pitchFamily="18" charset="0"/>
                <a:cs typeface="Times New Roman" panose="02020603050405020304" pitchFamily="18" charset="0"/>
              </a:rPr>
              <a:t>For data visualization, including plotting graphs and charts to explore relationships between variables and visualize model results.</a:t>
            </a:r>
          </a:p>
          <a:p>
            <a:r>
              <a:rPr lang="en-US" sz="2000" dirty="0">
                <a:latin typeface="Times New Roman" panose="02020603050405020304" pitchFamily="18" charset="0"/>
                <a:cs typeface="Times New Roman" panose="02020603050405020304" pitchFamily="18" charset="0"/>
              </a:rPr>
              <a:t>GitHub:</a:t>
            </a:r>
            <a:r>
              <a:rPr lang="en-US" dirty="0">
                <a:latin typeface="Times New Roman" panose="02020603050405020304" pitchFamily="18" charset="0"/>
                <a:cs typeface="Times New Roman" panose="02020603050405020304" pitchFamily="18" charset="0"/>
              </a:rPr>
              <a:t> As an interactive development environment for running Python code, exploring data, and documenting the analysis process.</a:t>
            </a:r>
          </a:p>
          <a:p>
            <a:r>
              <a:rPr lang="en-US" sz="2000" dirty="0">
                <a:latin typeface="Times New Roman" panose="02020603050405020304" pitchFamily="18" charset="0"/>
                <a:cs typeface="Times New Roman" panose="02020603050405020304" pitchFamily="18" charset="0"/>
              </a:rPr>
              <a:t>Google </a:t>
            </a:r>
            <a:r>
              <a:rPr lang="en-US" sz="2000" dirty="0" err="1">
                <a:latin typeface="Times New Roman" panose="02020603050405020304" pitchFamily="18" charset="0"/>
                <a:cs typeface="Times New Roman" panose="02020603050405020304" pitchFamily="18" charset="0"/>
              </a:rPr>
              <a:t>Colaboratory</a:t>
            </a:r>
            <a:r>
              <a:rPr lang="en-US" sz="2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 free cloud-based platform provided by Google that allows users to write and execute Python code collaboratively in a browser environment, with access to powerful computing resources including GPUs and TPUs.</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572C80C-A00B-A71F-EB0D-1EB669033A7E}"/>
              </a:ext>
            </a:extLst>
          </p:cNvPr>
          <p:cNvPicPr>
            <a:picLocks noChangeAspect="1"/>
          </p:cNvPicPr>
          <p:nvPr/>
        </p:nvPicPr>
        <p:blipFill>
          <a:blip r:embed="rId2"/>
          <a:stretch>
            <a:fillRect/>
          </a:stretch>
        </p:blipFill>
        <p:spPr>
          <a:xfrm>
            <a:off x="3180346" y="4816714"/>
            <a:ext cx="3449054" cy="1940668"/>
          </a:xfrm>
          <a:prstGeom prst="rect">
            <a:avLst/>
          </a:prstGeom>
        </p:spPr>
      </p:pic>
      <p:pic>
        <p:nvPicPr>
          <p:cNvPr id="6" name="Picture 5">
            <a:extLst>
              <a:ext uri="{FF2B5EF4-FFF2-40B4-BE49-F238E27FC236}">
                <a16:creationId xmlns:a16="http://schemas.microsoft.com/office/drawing/2014/main" id="{27849376-4951-F783-B336-2273FD635ACB}"/>
              </a:ext>
            </a:extLst>
          </p:cNvPr>
          <p:cNvPicPr>
            <a:picLocks noChangeAspect="1"/>
          </p:cNvPicPr>
          <p:nvPr/>
        </p:nvPicPr>
        <p:blipFill>
          <a:blip r:embed="rId3"/>
          <a:stretch>
            <a:fillRect/>
          </a:stretch>
        </p:blipFill>
        <p:spPr>
          <a:xfrm>
            <a:off x="347870" y="5052089"/>
            <a:ext cx="2319130" cy="1159565"/>
          </a:xfrm>
          <a:prstGeom prst="rect">
            <a:avLst/>
          </a:prstGeom>
        </p:spPr>
      </p:pic>
      <p:pic>
        <p:nvPicPr>
          <p:cNvPr id="7" name="Picture 6">
            <a:extLst>
              <a:ext uri="{FF2B5EF4-FFF2-40B4-BE49-F238E27FC236}">
                <a16:creationId xmlns:a16="http://schemas.microsoft.com/office/drawing/2014/main" id="{3288DE49-D064-B807-A5C1-835457E554A4}"/>
              </a:ext>
            </a:extLst>
          </p:cNvPr>
          <p:cNvPicPr>
            <a:picLocks noChangeAspect="1"/>
          </p:cNvPicPr>
          <p:nvPr/>
        </p:nvPicPr>
        <p:blipFill>
          <a:blip r:embed="rId4"/>
          <a:stretch>
            <a:fillRect/>
          </a:stretch>
        </p:blipFill>
        <p:spPr>
          <a:xfrm>
            <a:off x="8465749" y="52687"/>
            <a:ext cx="2906846" cy="1828580"/>
          </a:xfrm>
          <a:prstGeom prst="rect">
            <a:avLst/>
          </a:prstGeom>
        </p:spPr>
      </p:pic>
      <p:pic>
        <p:nvPicPr>
          <p:cNvPr id="8" name="Picture 7">
            <a:extLst>
              <a:ext uri="{FF2B5EF4-FFF2-40B4-BE49-F238E27FC236}">
                <a16:creationId xmlns:a16="http://schemas.microsoft.com/office/drawing/2014/main" id="{A3E0AD0F-E44F-A8EA-0D1D-288B7EB22001}"/>
              </a:ext>
            </a:extLst>
          </p:cNvPr>
          <p:cNvPicPr>
            <a:picLocks noChangeAspect="1"/>
          </p:cNvPicPr>
          <p:nvPr/>
        </p:nvPicPr>
        <p:blipFill>
          <a:blip r:embed="rId5"/>
          <a:stretch>
            <a:fillRect/>
          </a:stretch>
        </p:blipFill>
        <p:spPr>
          <a:xfrm>
            <a:off x="7459875" y="4712400"/>
            <a:ext cx="3912720" cy="1738105"/>
          </a:xfrm>
          <a:prstGeom prst="rect">
            <a:avLst/>
          </a:prstGeom>
        </p:spPr>
      </p:pic>
    </p:spTree>
    <p:extLst>
      <p:ext uri="{BB962C8B-B14F-4D97-AF65-F5344CB8AC3E}">
        <p14:creationId xmlns:p14="http://schemas.microsoft.com/office/powerpoint/2010/main" val="3383990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48C043-5D07-35B4-8362-D56A62728EFF}"/>
              </a:ext>
            </a:extLst>
          </p:cNvPr>
          <p:cNvSpPr txBox="1"/>
          <p:nvPr/>
        </p:nvSpPr>
        <p:spPr>
          <a:xfrm>
            <a:off x="834885" y="516836"/>
            <a:ext cx="10346637"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SYSTEM DIAGRAM/ DESIGN FLOW:</a:t>
            </a:r>
          </a:p>
        </p:txBody>
      </p:sp>
      <p:pic>
        <p:nvPicPr>
          <p:cNvPr id="4" name="Picture 3">
            <a:extLst>
              <a:ext uri="{FF2B5EF4-FFF2-40B4-BE49-F238E27FC236}">
                <a16:creationId xmlns:a16="http://schemas.microsoft.com/office/drawing/2014/main" id="{911BE8D6-06A7-3037-4446-63265BD9FDDF}"/>
              </a:ext>
            </a:extLst>
          </p:cNvPr>
          <p:cNvPicPr>
            <a:picLocks noChangeAspect="1"/>
          </p:cNvPicPr>
          <p:nvPr/>
        </p:nvPicPr>
        <p:blipFill>
          <a:blip r:embed="rId2"/>
          <a:stretch>
            <a:fillRect/>
          </a:stretch>
        </p:blipFill>
        <p:spPr>
          <a:xfrm>
            <a:off x="522720" y="1818859"/>
            <a:ext cx="5573280" cy="3531469"/>
          </a:xfrm>
          <a:prstGeom prst="rect">
            <a:avLst/>
          </a:prstGeom>
        </p:spPr>
      </p:pic>
      <p:sp>
        <p:nvSpPr>
          <p:cNvPr id="5" name="TextBox 4">
            <a:extLst>
              <a:ext uri="{FF2B5EF4-FFF2-40B4-BE49-F238E27FC236}">
                <a16:creationId xmlns:a16="http://schemas.microsoft.com/office/drawing/2014/main" id="{C8DA6268-1E85-4A0C-6824-0F83CDFDA018}"/>
              </a:ext>
            </a:extLst>
          </p:cNvPr>
          <p:cNvSpPr txBox="1"/>
          <p:nvPr/>
        </p:nvSpPr>
        <p:spPr>
          <a:xfrm>
            <a:off x="6321288" y="2153237"/>
            <a:ext cx="5685182" cy="2585323"/>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data cleaning process ensures accuracy and reliability by systematically identifying and rectifying inconsistencies, missing values, duplicates, and outliers in the dataset. Through structured steps including column removal, missing value handling, duplicate removal, data type conversion, outlier detection, and zero value correction, the dataset is prepared for in-depth analysis. This meticulous cleaning lays the groundwork for uncovering insights into delivery time dynamics in online delivery services.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988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CFE593-078D-1215-6C6C-00EB33377CA9}"/>
              </a:ext>
            </a:extLst>
          </p:cNvPr>
          <p:cNvSpPr txBox="1"/>
          <p:nvPr/>
        </p:nvSpPr>
        <p:spPr>
          <a:xfrm>
            <a:off x="904459" y="511336"/>
            <a:ext cx="9551505"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DATASET:</a:t>
            </a:r>
          </a:p>
        </p:txBody>
      </p:sp>
      <p:sp>
        <p:nvSpPr>
          <p:cNvPr id="3" name="TextBox 2">
            <a:extLst>
              <a:ext uri="{FF2B5EF4-FFF2-40B4-BE49-F238E27FC236}">
                <a16:creationId xmlns:a16="http://schemas.microsoft.com/office/drawing/2014/main" id="{9397051E-F185-FAE7-655F-E4F049FA295E}"/>
              </a:ext>
            </a:extLst>
          </p:cNvPr>
          <p:cNvSpPr txBox="1"/>
          <p:nvPr/>
        </p:nvSpPr>
        <p:spPr>
          <a:xfrm>
            <a:off x="904460" y="1411522"/>
            <a:ext cx="9551505" cy="1477328"/>
          </a:xfrm>
          <a:prstGeom prst="rect">
            <a:avLst/>
          </a:prstGeom>
          <a:noFill/>
        </p:spPr>
        <p:txBody>
          <a:bodyPr wrap="square" rtlCol="0">
            <a:spAutoFit/>
          </a:bodyPr>
          <a:lstStyle/>
          <a:p>
            <a:r>
              <a:rPr lang="en-IN" sz="1800" kern="100" dirty="0">
                <a:solidFill>
                  <a:srgbClr val="0D0D0D"/>
                </a:solidFill>
                <a:effectLst/>
                <a:highlight>
                  <a:srgbClr val="FFFFFF"/>
                </a:highlight>
                <a:latin typeface="Times New Roman" panose="02020603050405020304" pitchFamily="18" charset="0"/>
                <a:ea typeface="Aptos" panose="020B0004020202020204" pitchFamily="34" charset="0"/>
                <a:cs typeface="Mangal" panose="02040503050203030202" pitchFamily="18" charset="0"/>
              </a:rPr>
              <a:t>Dataset from the GitHub platform, which contains relevant information on online food delivery operations, including attributes such as delivery personnel details, weather conditions, and order characteristics. This dataset serves as the foundation for conducting thorough analysis and exploration of the time dynamics in online food delivery services.</a:t>
            </a:r>
            <a:endParaRPr lang="en-IN" sz="1800" kern="100" dirty="0">
              <a:effectLst/>
              <a:latin typeface="Aptos" panose="020B0004020202020204" pitchFamily="34" charset="0"/>
              <a:ea typeface="Aptos" panose="020B0004020202020204" pitchFamily="34" charset="0"/>
              <a:cs typeface="Mangal" panose="02040503050203030202" pitchFamily="18" charset="0"/>
            </a:endParaRPr>
          </a:p>
          <a:p>
            <a:endParaRPr lang="en-IN" dirty="0"/>
          </a:p>
        </p:txBody>
      </p:sp>
      <p:pic>
        <p:nvPicPr>
          <p:cNvPr id="4" name="Picture 3">
            <a:extLst>
              <a:ext uri="{FF2B5EF4-FFF2-40B4-BE49-F238E27FC236}">
                <a16:creationId xmlns:a16="http://schemas.microsoft.com/office/drawing/2014/main" id="{84A69BEF-A6F9-D567-8614-F8D92C74FA60}"/>
              </a:ext>
            </a:extLst>
          </p:cNvPr>
          <p:cNvPicPr>
            <a:picLocks noChangeAspect="1"/>
          </p:cNvPicPr>
          <p:nvPr/>
        </p:nvPicPr>
        <p:blipFill>
          <a:blip r:embed="rId2"/>
          <a:stretch>
            <a:fillRect/>
          </a:stretch>
        </p:blipFill>
        <p:spPr>
          <a:xfrm>
            <a:off x="1123122" y="3150339"/>
            <a:ext cx="9114183" cy="3360855"/>
          </a:xfrm>
          <a:prstGeom prst="rect">
            <a:avLst/>
          </a:prstGeom>
        </p:spPr>
      </p:pic>
    </p:spTree>
    <p:extLst>
      <p:ext uri="{BB962C8B-B14F-4D97-AF65-F5344CB8AC3E}">
        <p14:creationId xmlns:p14="http://schemas.microsoft.com/office/powerpoint/2010/main" val="1593194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BF237AC-E951-CADE-9020-C656136BC051}"/>
              </a:ext>
            </a:extLst>
          </p:cNvPr>
          <p:cNvSpPr txBox="1"/>
          <p:nvPr/>
        </p:nvSpPr>
        <p:spPr>
          <a:xfrm>
            <a:off x="802584" y="282473"/>
            <a:ext cx="6097656" cy="769441"/>
          </a:xfrm>
          <a:prstGeom prst="rect">
            <a:avLst/>
          </a:prstGeom>
          <a:noFill/>
        </p:spPr>
        <p:txBody>
          <a:bodyPr wrap="square">
            <a:spAutoFit/>
          </a:bodyPr>
          <a:lstStyle/>
          <a:p>
            <a:r>
              <a:rPr lang="en-IN" sz="4400" dirty="0">
                <a:latin typeface="Times New Roman" panose="02020603050405020304" pitchFamily="18" charset="0"/>
                <a:cs typeface="Times New Roman" panose="02020603050405020304" pitchFamily="18" charset="0"/>
              </a:rPr>
              <a:t>IMPLEMENTATION:</a:t>
            </a:r>
          </a:p>
        </p:txBody>
      </p:sp>
      <p:pic>
        <p:nvPicPr>
          <p:cNvPr id="6" name="Picture 5">
            <a:extLst>
              <a:ext uri="{FF2B5EF4-FFF2-40B4-BE49-F238E27FC236}">
                <a16:creationId xmlns:a16="http://schemas.microsoft.com/office/drawing/2014/main" id="{140E35F2-64A2-EFA9-A4B1-5DDD9FEE6528}"/>
              </a:ext>
            </a:extLst>
          </p:cNvPr>
          <p:cNvPicPr>
            <a:picLocks noChangeAspect="1"/>
          </p:cNvPicPr>
          <p:nvPr/>
        </p:nvPicPr>
        <p:blipFill>
          <a:blip r:embed="rId2"/>
          <a:stretch>
            <a:fillRect/>
          </a:stretch>
        </p:blipFill>
        <p:spPr>
          <a:xfrm>
            <a:off x="802584" y="1391325"/>
            <a:ext cx="10545417" cy="1625752"/>
          </a:xfrm>
          <a:prstGeom prst="rect">
            <a:avLst/>
          </a:prstGeom>
        </p:spPr>
      </p:pic>
      <p:pic>
        <p:nvPicPr>
          <p:cNvPr id="7" name="Picture 6">
            <a:extLst>
              <a:ext uri="{FF2B5EF4-FFF2-40B4-BE49-F238E27FC236}">
                <a16:creationId xmlns:a16="http://schemas.microsoft.com/office/drawing/2014/main" id="{A0C6ADC6-5180-4185-CD95-3E657E3B6DF8}"/>
              </a:ext>
            </a:extLst>
          </p:cNvPr>
          <p:cNvPicPr>
            <a:picLocks noChangeAspect="1"/>
          </p:cNvPicPr>
          <p:nvPr/>
        </p:nvPicPr>
        <p:blipFill>
          <a:blip r:embed="rId3"/>
          <a:stretch>
            <a:fillRect/>
          </a:stretch>
        </p:blipFill>
        <p:spPr>
          <a:xfrm>
            <a:off x="802584" y="3356488"/>
            <a:ext cx="8587409" cy="2799853"/>
          </a:xfrm>
          <a:prstGeom prst="rect">
            <a:avLst/>
          </a:prstGeom>
        </p:spPr>
      </p:pic>
    </p:spTree>
    <p:extLst>
      <p:ext uri="{BB962C8B-B14F-4D97-AF65-F5344CB8AC3E}">
        <p14:creationId xmlns:p14="http://schemas.microsoft.com/office/powerpoint/2010/main" val="289768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DEE602-66C0-9F02-65C8-530DCA5BDB22}"/>
              </a:ext>
            </a:extLst>
          </p:cNvPr>
          <p:cNvSpPr txBox="1"/>
          <p:nvPr/>
        </p:nvSpPr>
        <p:spPr>
          <a:xfrm>
            <a:off x="884583" y="397565"/>
            <a:ext cx="6062869"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IMPLEMENTATION:</a:t>
            </a:r>
          </a:p>
        </p:txBody>
      </p:sp>
      <p:pic>
        <p:nvPicPr>
          <p:cNvPr id="3" name="Picture 2">
            <a:extLst>
              <a:ext uri="{FF2B5EF4-FFF2-40B4-BE49-F238E27FC236}">
                <a16:creationId xmlns:a16="http://schemas.microsoft.com/office/drawing/2014/main" id="{AA40EF22-71FB-4DC6-D1A0-2EAB312DDF84}"/>
              </a:ext>
            </a:extLst>
          </p:cNvPr>
          <p:cNvPicPr>
            <a:picLocks noChangeAspect="1"/>
          </p:cNvPicPr>
          <p:nvPr/>
        </p:nvPicPr>
        <p:blipFill>
          <a:blip r:embed="rId2"/>
          <a:stretch>
            <a:fillRect/>
          </a:stretch>
        </p:blipFill>
        <p:spPr>
          <a:xfrm>
            <a:off x="937591" y="1519725"/>
            <a:ext cx="10316817" cy="1330456"/>
          </a:xfrm>
          <a:prstGeom prst="rect">
            <a:avLst/>
          </a:prstGeom>
        </p:spPr>
      </p:pic>
      <p:pic>
        <p:nvPicPr>
          <p:cNvPr id="4" name="Picture 3">
            <a:extLst>
              <a:ext uri="{FF2B5EF4-FFF2-40B4-BE49-F238E27FC236}">
                <a16:creationId xmlns:a16="http://schemas.microsoft.com/office/drawing/2014/main" id="{7CBFE683-9010-B52B-E12D-0E2DA83F909B}"/>
              </a:ext>
            </a:extLst>
          </p:cNvPr>
          <p:cNvPicPr>
            <a:picLocks noChangeAspect="1"/>
          </p:cNvPicPr>
          <p:nvPr/>
        </p:nvPicPr>
        <p:blipFill>
          <a:blip r:embed="rId3"/>
          <a:stretch>
            <a:fillRect/>
          </a:stretch>
        </p:blipFill>
        <p:spPr>
          <a:xfrm>
            <a:off x="937591" y="3123387"/>
            <a:ext cx="9575944" cy="3456317"/>
          </a:xfrm>
          <a:prstGeom prst="rect">
            <a:avLst/>
          </a:prstGeom>
        </p:spPr>
      </p:pic>
    </p:spTree>
    <p:extLst>
      <p:ext uri="{BB962C8B-B14F-4D97-AF65-F5344CB8AC3E}">
        <p14:creationId xmlns:p14="http://schemas.microsoft.com/office/powerpoint/2010/main" val="869673418"/>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248</TotalTime>
  <Words>1306</Words>
  <Application>Microsoft Office PowerPoint</Application>
  <PresentationFormat>Widescreen</PresentationFormat>
  <Paragraphs>66</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Algerian</vt:lpstr>
      <vt:lpstr>Aptos</vt:lpstr>
      <vt:lpstr>Arial</vt:lpstr>
      <vt:lpstr>Avenir Next LT Pro</vt:lpstr>
      <vt:lpstr>Calibri</vt:lpstr>
      <vt:lpstr>Times New Roman</vt:lpstr>
      <vt:lpstr>AccentBoxVTI</vt:lpstr>
      <vt:lpstr>TITLE: DELIVER ON TIME</vt:lpstr>
      <vt:lpstr>ABSTRACT: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DELIVER ON TIME</dc:title>
  <dc:creator>marri shivani</dc:creator>
  <cp:lastModifiedBy>marri shivani</cp:lastModifiedBy>
  <cp:revision>1</cp:revision>
  <dcterms:created xsi:type="dcterms:W3CDTF">2024-05-16T03:53:24Z</dcterms:created>
  <dcterms:modified xsi:type="dcterms:W3CDTF">2024-05-16T08:01:28Z</dcterms:modified>
</cp:coreProperties>
</file>

<file path=docProps/thumbnail.jpeg>
</file>